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66" r:id="rId3"/>
    <p:sldId id="256" r:id="rId4"/>
    <p:sldId id="257" r:id="rId5"/>
    <p:sldId id="258" r:id="rId6"/>
    <p:sldId id="259" r:id="rId7"/>
    <p:sldId id="260" r:id="rId8"/>
    <p:sldId id="261" r:id="rId9"/>
    <p:sldId id="262" r:id="rId10"/>
    <p:sldId id="263" r:id="rId11"/>
    <p:sldId id="264" r:id="rId12"/>
    <p:sldId id="265" r:id="rId13"/>
  </p:sldIdLst>
  <p:sldSz cx="10080625" cy="5670550"/>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userDrawn="1">
          <p15:clr>
            <a:srgbClr val="A4A3A4"/>
          </p15:clr>
        </p15:guide>
        <p15:guide id="2" pos="31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73" y="67"/>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25" name="PlaceHolder 2"/>
          <p:cNvSpPr>
            <a:spLocks noGrp="1"/>
          </p:cNvSpPr>
          <p:nvPr>
            <p:ph type="body"/>
          </p:nvPr>
        </p:nvSpPr>
        <p:spPr>
          <a:xfrm>
            <a:off x="504000" y="1368000"/>
            <a:ext cx="907164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 name="PlaceHolder 3"/>
          <p:cNvSpPr>
            <a:spLocks noGrp="1"/>
          </p:cNvSpPr>
          <p:nvPr>
            <p:ph type="body"/>
          </p:nvPr>
        </p:nvSpPr>
        <p:spPr>
          <a:xfrm>
            <a:off x="504000" y="3085560"/>
            <a:ext cx="9071640" cy="15681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28"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9"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0" name="PlaceHolder 4"/>
          <p:cNvSpPr>
            <a:spLocks noGrp="1"/>
          </p:cNvSpPr>
          <p:nvPr>
            <p:ph type="body"/>
          </p:nvPr>
        </p:nvSpPr>
        <p:spPr>
          <a:xfrm>
            <a:off x="504000" y="308556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1" name="PlaceHolder 5"/>
          <p:cNvSpPr>
            <a:spLocks noGrp="1"/>
          </p:cNvSpPr>
          <p:nvPr>
            <p:ph type="body"/>
          </p:nvPr>
        </p:nvSpPr>
        <p:spPr>
          <a:xfrm>
            <a:off x="5152680" y="308556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33" name="PlaceHolder 2"/>
          <p:cNvSpPr>
            <a:spLocks noGrp="1"/>
          </p:cNvSpPr>
          <p:nvPr>
            <p:ph type="body"/>
          </p:nvPr>
        </p:nvSpPr>
        <p:spPr>
          <a:xfrm>
            <a:off x="504000" y="1368000"/>
            <a:ext cx="292068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4" name="PlaceHolder 3"/>
          <p:cNvSpPr>
            <a:spLocks noGrp="1"/>
          </p:cNvSpPr>
          <p:nvPr>
            <p:ph type="body"/>
          </p:nvPr>
        </p:nvSpPr>
        <p:spPr>
          <a:xfrm>
            <a:off x="3571200" y="1368000"/>
            <a:ext cx="292068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5" name="PlaceHolder 4"/>
          <p:cNvSpPr>
            <a:spLocks noGrp="1"/>
          </p:cNvSpPr>
          <p:nvPr>
            <p:ph type="body"/>
          </p:nvPr>
        </p:nvSpPr>
        <p:spPr>
          <a:xfrm>
            <a:off x="6638040" y="1368000"/>
            <a:ext cx="292068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6" name="PlaceHolder 5"/>
          <p:cNvSpPr>
            <a:spLocks noGrp="1"/>
          </p:cNvSpPr>
          <p:nvPr>
            <p:ph type="body"/>
          </p:nvPr>
        </p:nvSpPr>
        <p:spPr>
          <a:xfrm>
            <a:off x="504000" y="3085560"/>
            <a:ext cx="292068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7" name="PlaceHolder 6"/>
          <p:cNvSpPr>
            <a:spLocks noGrp="1"/>
          </p:cNvSpPr>
          <p:nvPr>
            <p:ph type="body"/>
          </p:nvPr>
        </p:nvSpPr>
        <p:spPr>
          <a:xfrm>
            <a:off x="3571200" y="3085560"/>
            <a:ext cx="292068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8" name="PlaceHolder 7"/>
          <p:cNvSpPr>
            <a:spLocks noGrp="1"/>
          </p:cNvSpPr>
          <p:nvPr>
            <p:ph type="body"/>
          </p:nvPr>
        </p:nvSpPr>
        <p:spPr>
          <a:xfrm>
            <a:off x="6638040" y="3085560"/>
            <a:ext cx="2920680" cy="15681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43" name="PlaceHolder 2"/>
          <p:cNvSpPr>
            <a:spLocks noGrp="1"/>
          </p:cNvSpPr>
          <p:nvPr>
            <p:ph type="subTitle"/>
          </p:nvPr>
        </p:nvSpPr>
        <p:spPr>
          <a:xfrm>
            <a:off x="504000" y="1368000"/>
            <a:ext cx="9071640" cy="3287880"/>
          </a:xfrm>
          <a:prstGeom prst="rect">
            <a:avLst/>
          </a:prstGeom>
        </p:spPr>
        <p:txBody>
          <a:bodyPr lIns="0" tIns="0" rIns="0" bIns="0" anchor="ctr"/>
          <a:lstStyle/>
          <a:p>
            <a:pPr algn="ctr"/>
            <a:endParaRPr lang="es-C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45" name="PlaceHolder 2"/>
          <p:cNvSpPr>
            <a:spLocks noGrp="1"/>
          </p:cNvSpPr>
          <p:nvPr>
            <p:ph type="body"/>
          </p:nvPr>
        </p:nvSpPr>
        <p:spPr>
          <a:xfrm>
            <a:off x="504000" y="1368000"/>
            <a:ext cx="9071640" cy="32878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47"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8" name="PlaceHolder 3"/>
          <p:cNvSpPr>
            <a:spLocks noGrp="1"/>
          </p:cNvSpPr>
          <p:nvPr>
            <p:ph type="body"/>
          </p:nvPr>
        </p:nvSpPr>
        <p:spPr>
          <a:xfrm>
            <a:off x="5152680" y="1368000"/>
            <a:ext cx="4426920" cy="32878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216000"/>
            <a:ext cx="7019640" cy="4338360"/>
          </a:xfrm>
          <a:prstGeom prst="rect">
            <a:avLst/>
          </a:prstGeom>
        </p:spPr>
        <p:txBody>
          <a:bodyPr lIns="0" tIns="0" rIns="0" bIns="0" anchor="ctr"/>
          <a:lstStyle/>
          <a:p>
            <a:pPr algn="ctr"/>
            <a:endParaRPr lang="es-C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52"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3" name="PlaceHolder 3"/>
          <p:cNvSpPr>
            <a:spLocks noGrp="1"/>
          </p:cNvSpPr>
          <p:nvPr>
            <p:ph type="body"/>
          </p:nvPr>
        </p:nvSpPr>
        <p:spPr>
          <a:xfrm>
            <a:off x="5152680" y="1368000"/>
            <a:ext cx="4426920" cy="32878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4" name="PlaceHolder 4"/>
          <p:cNvSpPr>
            <a:spLocks noGrp="1"/>
          </p:cNvSpPr>
          <p:nvPr>
            <p:ph type="body"/>
          </p:nvPr>
        </p:nvSpPr>
        <p:spPr>
          <a:xfrm>
            <a:off x="504000" y="308556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4" name="PlaceHolder 2"/>
          <p:cNvSpPr>
            <a:spLocks noGrp="1"/>
          </p:cNvSpPr>
          <p:nvPr>
            <p:ph type="subTitle"/>
          </p:nvPr>
        </p:nvSpPr>
        <p:spPr>
          <a:xfrm>
            <a:off x="504000" y="1368000"/>
            <a:ext cx="9071640" cy="3287880"/>
          </a:xfrm>
          <a:prstGeom prst="rect">
            <a:avLst/>
          </a:prstGeom>
        </p:spPr>
        <p:txBody>
          <a:bodyPr lIns="0" tIns="0" rIns="0" bIns="0" anchor="ctr"/>
          <a:lstStyle/>
          <a:p>
            <a:pPr algn="ctr"/>
            <a:endParaRPr lang="es-C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56"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7"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8"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60"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1"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2" name="PlaceHolder 4"/>
          <p:cNvSpPr>
            <a:spLocks noGrp="1"/>
          </p:cNvSpPr>
          <p:nvPr>
            <p:ph type="body"/>
          </p:nvPr>
        </p:nvSpPr>
        <p:spPr>
          <a:xfrm>
            <a:off x="504000" y="3085560"/>
            <a:ext cx="9071640" cy="15681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64" name="PlaceHolder 2"/>
          <p:cNvSpPr>
            <a:spLocks noGrp="1"/>
          </p:cNvSpPr>
          <p:nvPr>
            <p:ph type="body"/>
          </p:nvPr>
        </p:nvSpPr>
        <p:spPr>
          <a:xfrm>
            <a:off x="504000" y="1368000"/>
            <a:ext cx="907164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5" name="PlaceHolder 3"/>
          <p:cNvSpPr>
            <a:spLocks noGrp="1"/>
          </p:cNvSpPr>
          <p:nvPr>
            <p:ph type="body"/>
          </p:nvPr>
        </p:nvSpPr>
        <p:spPr>
          <a:xfrm>
            <a:off x="504000" y="3085560"/>
            <a:ext cx="9071640" cy="15681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67"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8"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9" name="PlaceHolder 4"/>
          <p:cNvSpPr>
            <a:spLocks noGrp="1"/>
          </p:cNvSpPr>
          <p:nvPr>
            <p:ph type="body"/>
          </p:nvPr>
        </p:nvSpPr>
        <p:spPr>
          <a:xfrm>
            <a:off x="504000" y="308556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0" name="PlaceHolder 5"/>
          <p:cNvSpPr>
            <a:spLocks noGrp="1"/>
          </p:cNvSpPr>
          <p:nvPr>
            <p:ph type="body"/>
          </p:nvPr>
        </p:nvSpPr>
        <p:spPr>
          <a:xfrm>
            <a:off x="5152680" y="308556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72" name="PlaceHolder 2"/>
          <p:cNvSpPr>
            <a:spLocks noGrp="1"/>
          </p:cNvSpPr>
          <p:nvPr>
            <p:ph type="body"/>
          </p:nvPr>
        </p:nvSpPr>
        <p:spPr>
          <a:xfrm>
            <a:off x="504000" y="1368000"/>
            <a:ext cx="292068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3" name="PlaceHolder 3"/>
          <p:cNvSpPr>
            <a:spLocks noGrp="1"/>
          </p:cNvSpPr>
          <p:nvPr>
            <p:ph type="body"/>
          </p:nvPr>
        </p:nvSpPr>
        <p:spPr>
          <a:xfrm>
            <a:off x="3571200" y="1368000"/>
            <a:ext cx="292068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4" name="PlaceHolder 4"/>
          <p:cNvSpPr>
            <a:spLocks noGrp="1"/>
          </p:cNvSpPr>
          <p:nvPr>
            <p:ph type="body"/>
          </p:nvPr>
        </p:nvSpPr>
        <p:spPr>
          <a:xfrm>
            <a:off x="6638040" y="1368000"/>
            <a:ext cx="292068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5" name="PlaceHolder 5"/>
          <p:cNvSpPr>
            <a:spLocks noGrp="1"/>
          </p:cNvSpPr>
          <p:nvPr>
            <p:ph type="body"/>
          </p:nvPr>
        </p:nvSpPr>
        <p:spPr>
          <a:xfrm>
            <a:off x="504000" y="3085560"/>
            <a:ext cx="292068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6" name="PlaceHolder 6"/>
          <p:cNvSpPr>
            <a:spLocks noGrp="1"/>
          </p:cNvSpPr>
          <p:nvPr>
            <p:ph type="body"/>
          </p:nvPr>
        </p:nvSpPr>
        <p:spPr>
          <a:xfrm>
            <a:off x="3571200" y="3085560"/>
            <a:ext cx="292068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7" name="PlaceHolder 7"/>
          <p:cNvSpPr>
            <a:spLocks noGrp="1"/>
          </p:cNvSpPr>
          <p:nvPr>
            <p:ph type="body"/>
          </p:nvPr>
        </p:nvSpPr>
        <p:spPr>
          <a:xfrm>
            <a:off x="6638040" y="3085560"/>
            <a:ext cx="2920680" cy="15681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6" name="PlaceHolder 2"/>
          <p:cNvSpPr>
            <a:spLocks noGrp="1"/>
          </p:cNvSpPr>
          <p:nvPr>
            <p:ph type="body"/>
          </p:nvPr>
        </p:nvSpPr>
        <p:spPr>
          <a:xfrm>
            <a:off x="504000" y="1368000"/>
            <a:ext cx="9071640" cy="32878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8"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 name="PlaceHolder 3"/>
          <p:cNvSpPr>
            <a:spLocks noGrp="1"/>
          </p:cNvSpPr>
          <p:nvPr>
            <p:ph type="body"/>
          </p:nvPr>
        </p:nvSpPr>
        <p:spPr>
          <a:xfrm>
            <a:off x="5152680" y="1368000"/>
            <a:ext cx="4426920" cy="32878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16000"/>
            <a:ext cx="7019640" cy="4338360"/>
          </a:xfrm>
          <a:prstGeom prst="rect">
            <a:avLst/>
          </a:prstGeom>
        </p:spPr>
        <p:txBody>
          <a:bodyPr lIns="0" tIns="0" rIns="0" bIns="0" anchor="ctr"/>
          <a:lstStyle/>
          <a:p>
            <a:pPr algn="ctr"/>
            <a:endParaRPr lang="es-C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13"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 name="PlaceHolder 3"/>
          <p:cNvSpPr>
            <a:spLocks noGrp="1"/>
          </p:cNvSpPr>
          <p:nvPr>
            <p:ph type="body"/>
          </p:nvPr>
        </p:nvSpPr>
        <p:spPr>
          <a:xfrm>
            <a:off x="5152680" y="1368000"/>
            <a:ext cx="4426920" cy="32878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 name="PlaceHolder 4"/>
          <p:cNvSpPr>
            <a:spLocks noGrp="1"/>
          </p:cNvSpPr>
          <p:nvPr>
            <p:ph type="body"/>
          </p:nvPr>
        </p:nvSpPr>
        <p:spPr>
          <a:xfrm>
            <a:off x="504000" y="308556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17"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16000"/>
            <a:ext cx="7019640" cy="935640"/>
          </a:xfrm>
          <a:prstGeom prst="rect">
            <a:avLst/>
          </a:prstGeom>
        </p:spPr>
        <p:txBody>
          <a:bodyPr lIns="0" tIns="0" rIns="0" bIns="0" anchor="ctr"/>
          <a:lstStyle/>
          <a:p>
            <a:endParaRPr lang="en-US" sz="1800" b="0" strike="noStrike" spc="-1">
              <a:solidFill>
                <a:srgbClr val="000000"/>
              </a:solidFill>
              <a:latin typeface="Arial"/>
            </a:endParaRPr>
          </a:p>
        </p:txBody>
      </p:sp>
      <p:sp>
        <p:nvSpPr>
          <p:cNvPr id="21"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3" name="PlaceHolder 4"/>
          <p:cNvSpPr>
            <a:spLocks noGrp="1"/>
          </p:cNvSpPr>
          <p:nvPr>
            <p:ph type="body"/>
          </p:nvPr>
        </p:nvSpPr>
        <p:spPr>
          <a:xfrm>
            <a:off x="504000" y="3085560"/>
            <a:ext cx="9071640" cy="15681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n 5"/>
          <p:cNvPicPr/>
          <p:nvPr/>
        </p:nvPicPr>
        <p:blipFill>
          <a:blip r:embed="rId14"/>
          <a:stretch/>
        </p:blipFill>
        <p:spPr>
          <a:xfrm>
            <a:off x="-58320" y="81000"/>
            <a:ext cx="7794000" cy="1205280"/>
          </a:xfrm>
          <a:prstGeom prst="rect">
            <a:avLst/>
          </a:prstGeom>
          <a:ln>
            <a:noFill/>
          </a:ln>
        </p:spPr>
      </p:pic>
      <p:sp>
        <p:nvSpPr>
          <p:cNvPr id="4" name="PlaceHolder 1"/>
          <p:cNvSpPr>
            <a:spLocks noGrp="1"/>
          </p:cNvSpPr>
          <p:nvPr>
            <p:ph type="title"/>
          </p:nvPr>
        </p:nvSpPr>
        <p:spPr>
          <a:xfrm>
            <a:off x="504000" y="216000"/>
            <a:ext cx="7019640" cy="935640"/>
          </a:xfrm>
          <a:prstGeom prst="rect">
            <a:avLst/>
          </a:prstGeom>
        </p:spPr>
        <p:txBody>
          <a:bodyPr lIns="0" tIns="0" rIns="0" bIns="0" anchor="ctr"/>
          <a:lstStyle/>
          <a:p>
            <a:r>
              <a:rPr lang="en-US" sz="4400" b="0" strike="noStrike" spc="-1">
                <a:solidFill>
                  <a:srgbClr val="000000"/>
                </a:solidFill>
                <a:latin typeface="Arial"/>
              </a:rPr>
              <a:t>Click to edit the title text format</a:t>
            </a:r>
          </a:p>
        </p:txBody>
      </p:sp>
      <p:sp>
        <p:nvSpPr>
          <p:cNvPr id="2"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Imagen 5"/>
          <p:cNvPicPr/>
          <p:nvPr/>
        </p:nvPicPr>
        <p:blipFill>
          <a:blip r:embed="rId14"/>
          <a:stretch/>
        </p:blipFill>
        <p:spPr>
          <a:xfrm>
            <a:off x="-58320" y="81000"/>
            <a:ext cx="7794000" cy="1205280"/>
          </a:xfrm>
          <a:prstGeom prst="rect">
            <a:avLst/>
          </a:prstGeom>
          <a:ln>
            <a:noFill/>
          </a:ln>
        </p:spPr>
      </p:pic>
      <p:sp>
        <p:nvSpPr>
          <p:cNvPr id="40" name="PlaceHolder 1"/>
          <p:cNvSpPr>
            <a:spLocks noGrp="1"/>
          </p:cNvSpPr>
          <p:nvPr>
            <p:ph type="title"/>
          </p:nvPr>
        </p:nvSpPr>
        <p:spPr>
          <a:xfrm>
            <a:off x="504000" y="216000"/>
            <a:ext cx="7019640" cy="935640"/>
          </a:xfrm>
          <a:prstGeom prst="rect">
            <a:avLst/>
          </a:prstGeom>
        </p:spPr>
        <p:txBody>
          <a:bodyPr lIns="0" tIns="0" rIns="0" bIns="0" anchor="ctr"/>
          <a:lstStyle/>
          <a:p>
            <a:r>
              <a:rPr lang="en-US" sz="4400" b="0" strike="noStrike" spc="-1">
                <a:solidFill>
                  <a:srgbClr val="000000"/>
                </a:solidFill>
                <a:latin typeface="Arial"/>
              </a:rPr>
              <a:t>Click to edit the title text format</a:t>
            </a:r>
          </a:p>
        </p:txBody>
      </p:sp>
      <p:sp>
        <p:nvSpPr>
          <p:cNvPr id="41" name="PlaceHolder 2"/>
          <p:cNvSpPr>
            <a:spLocks noGrp="1"/>
          </p:cNvSpPr>
          <p:nvPr>
            <p:ph type="body"/>
          </p:nvPr>
        </p:nvSpPr>
        <p:spPr>
          <a:xfrm>
            <a:off x="504000" y="1368000"/>
            <a:ext cx="9071640" cy="3287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AD8A0-6AD6-4EE8-B972-D2AD585C5F54}"/>
              </a:ext>
            </a:extLst>
          </p:cNvPr>
          <p:cNvSpPr>
            <a:spLocks noGrp="1"/>
          </p:cNvSpPr>
          <p:nvPr>
            <p:ph type="title"/>
          </p:nvPr>
        </p:nvSpPr>
        <p:spPr/>
        <p:txBody>
          <a:bodyPr/>
          <a:lstStyle/>
          <a:p>
            <a:r>
              <a:rPr lang="es-ES" dirty="0"/>
              <a:t>Servicio de Correo cifrado y autenticado</a:t>
            </a:r>
          </a:p>
        </p:txBody>
      </p:sp>
      <p:sp>
        <p:nvSpPr>
          <p:cNvPr id="3" name="Marcador de texto 2">
            <a:extLst>
              <a:ext uri="{FF2B5EF4-FFF2-40B4-BE49-F238E27FC236}">
                <a16:creationId xmlns:a16="http://schemas.microsoft.com/office/drawing/2014/main" id="{FC240E9F-63BF-44D5-861B-BDB9A3EA6C20}"/>
              </a:ext>
            </a:extLst>
          </p:cNvPr>
          <p:cNvSpPr>
            <a:spLocks noGrp="1"/>
          </p:cNvSpPr>
          <p:nvPr>
            <p:ph type="body"/>
          </p:nvPr>
        </p:nvSpPr>
        <p:spPr>
          <a:xfrm>
            <a:off x="1448544" y="2754672"/>
            <a:ext cx="6348977" cy="1103895"/>
          </a:xfrm>
        </p:spPr>
        <p:txBody>
          <a:bodyPr/>
          <a:lstStyle/>
          <a:p>
            <a:pPr marL="0" indent="0">
              <a:buNone/>
            </a:pPr>
            <a:r>
              <a:rPr lang="es-ES" sz="3600" dirty="0"/>
              <a:t>Ing. Néstor Iglesias Bermúdez</a:t>
            </a:r>
          </a:p>
          <a:p>
            <a:pPr marL="0" indent="0">
              <a:buNone/>
            </a:pPr>
            <a:r>
              <a:rPr lang="es-ES" sz="3600" dirty="0" err="1"/>
              <a:t>Tec</a:t>
            </a:r>
            <a:r>
              <a:rPr lang="es-ES" sz="3600" dirty="0"/>
              <a:t>. Daniel Pérez</a:t>
            </a:r>
          </a:p>
        </p:txBody>
      </p:sp>
    </p:spTree>
    <p:extLst>
      <p:ext uri="{BB962C8B-B14F-4D97-AF65-F5344CB8AC3E}">
        <p14:creationId xmlns:p14="http://schemas.microsoft.com/office/powerpoint/2010/main" val="293064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504000" y="216000"/>
            <a:ext cx="7019640" cy="935640"/>
          </a:xfrm>
          <a:prstGeom prst="rect">
            <a:avLst/>
          </a:prstGeom>
          <a:noFill/>
          <a:ln>
            <a:noFill/>
          </a:ln>
        </p:spPr>
        <p:txBody>
          <a:bodyPr lIns="0" tIns="0" rIns="0" bIns="0" anchor="ctr"/>
          <a:lstStyle/>
          <a:p>
            <a:r>
              <a:rPr lang="en-US" sz="1800" b="0" strike="noStrike" spc="-1">
                <a:solidFill>
                  <a:srgbClr val="000000"/>
                </a:solidFill>
                <a:latin typeface="Arial"/>
              </a:rPr>
              <a:t>RECEPCION DE CORREO EN INFOMED</a:t>
            </a:r>
          </a:p>
        </p:txBody>
      </p:sp>
      <p:pic>
        <p:nvPicPr>
          <p:cNvPr id="103" name="Imagen 102"/>
          <p:cNvPicPr/>
          <p:nvPr/>
        </p:nvPicPr>
        <p:blipFill>
          <a:blip r:embed="rId2"/>
          <a:stretch/>
        </p:blipFill>
        <p:spPr>
          <a:xfrm>
            <a:off x="1656000" y="1512000"/>
            <a:ext cx="6192000" cy="3528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0" y="216000"/>
            <a:ext cx="770256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s-CU" sz="3570" b="0" strike="noStrike" spc="-1">
                <a:solidFill>
                  <a:srgbClr val="FFFFFF"/>
                </a:solidFill>
                <a:latin typeface="Arial"/>
                <a:ea typeface="DejaVu Sans"/>
              </a:rPr>
              <a:t>GRACIAS</a:t>
            </a:r>
            <a:endParaRPr lang="es-CU" sz="3570" b="0" strike="noStrike" spc="-1">
              <a:latin typeface="Arial"/>
            </a:endParaRPr>
          </a:p>
        </p:txBody>
      </p:sp>
      <p:sp>
        <p:nvSpPr>
          <p:cNvPr id="105" name="CustomShape 2"/>
          <p:cNvSpPr/>
          <p:nvPr/>
        </p:nvSpPr>
        <p:spPr>
          <a:xfrm>
            <a:off x="504000" y="1368000"/>
            <a:ext cx="9071640" cy="3287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360000"/>
            <a:ext cx="7717320"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CU" sz="4000" b="0" i="1" strike="noStrike" spc="-1">
                <a:solidFill>
                  <a:srgbClr val="FFFFFF"/>
                </a:solidFill>
                <a:latin typeface="Arial"/>
                <a:ea typeface="DejaVu Sans"/>
              </a:rPr>
              <a:t>Correo autenticado y cifrado</a:t>
            </a:r>
            <a:r>
              <a:rPr lang="es-CU" sz="1800" b="0" strike="noStrike" spc="-1">
                <a:solidFill>
                  <a:srgbClr val="000000"/>
                </a:solidFill>
                <a:latin typeface="Arial"/>
                <a:ea typeface="DejaVu Sans"/>
              </a:rPr>
              <a:t>	</a:t>
            </a:r>
            <a:endParaRPr lang="es-CU" sz="1800" b="0" strike="noStrike" spc="-1">
              <a:latin typeface="Arial"/>
            </a:endParaRPr>
          </a:p>
        </p:txBody>
      </p:sp>
      <p:sp>
        <p:nvSpPr>
          <p:cNvPr id="79" name="CustomShape 2"/>
          <p:cNvSpPr/>
          <p:nvPr/>
        </p:nvSpPr>
        <p:spPr>
          <a:xfrm>
            <a:off x="102240" y="1272960"/>
            <a:ext cx="9846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CU" sz="1800" b="0" strike="noStrike" spc="-1">
                <a:solidFill>
                  <a:srgbClr val="000000"/>
                </a:solidFill>
                <a:latin typeface="Arial"/>
                <a:ea typeface="DejaVu Sans"/>
              </a:rPr>
              <a:t>El sistema de correo electrónico </a:t>
            </a:r>
            <a:r>
              <a:rPr lang="es-CU" sz="1800" b="1" strike="noStrike" spc="-1">
                <a:solidFill>
                  <a:srgbClr val="000000"/>
                </a:solidFill>
                <a:latin typeface="Arial"/>
                <a:ea typeface="DejaVu Sans"/>
              </a:rPr>
              <a:t>sirve para enviar mensajes entre los usuarios que lo comparten</a:t>
            </a:r>
            <a:r>
              <a:rPr lang="es-CU" sz="1800" b="0" strike="noStrike" spc="-1">
                <a:solidFill>
                  <a:srgbClr val="000000"/>
                </a:solidFill>
                <a:latin typeface="Arial"/>
                <a:ea typeface="DejaVu Sans"/>
              </a:rPr>
              <a:t>. Enviamos un mensaje cuyo contenido acostumbra a consistir en un texto y otros ficheros de cualquier medio que se le anexan o adjuntan.</a:t>
            </a:r>
            <a:endParaRPr lang="es-CU" sz="1800" b="0" strike="noStrike" spc="-1">
              <a:latin typeface="Arial"/>
            </a:endParaRPr>
          </a:p>
        </p:txBody>
      </p:sp>
      <p:sp>
        <p:nvSpPr>
          <p:cNvPr id="80" name="CustomShape 3"/>
          <p:cNvSpPr/>
          <p:nvPr/>
        </p:nvSpPr>
        <p:spPr>
          <a:xfrm>
            <a:off x="102240" y="4221000"/>
            <a:ext cx="97653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CU" sz="1800" b="0" strike="noStrike" spc="-1">
                <a:solidFill>
                  <a:srgbClr val="000000"/>
                </a:solidFill>
                <a:latin typeface="Arial"/>
                <a:ea typeface="DejaVu Sans"/>
              </a:rPr>
              <a:t>Los sistemas de correo electrónico se basan en un modelo de almacenamiento y reenvío, de modo que no es necesario que ambos extremos se encuentren conectados simultáneamente. Para ello se emplea un servidor de correo que hace las funciones de intermediario, guardando temporalmente los mensajes antes de enviarse a sus destinatarios.</a:t>
            </a:r>
            <a:endParaRPr lang="es-CU" sz="1800" b="0" strike="noStrike" spc="-1">
              <a:latin typeface="Arial"/>
            </a:endParaRPr>
          </a:p>
        </p:txBody>
      </p:sp>
      <p:pic>
        <p:nvPicPr>
          <p:cNvPr id="81" name="Imagen 4"/>
          <p:cNvPicPr/>
          <p:nvPr/>
        </p:nvPicPr>
        <p:blipFill>
          <a:blip r:embed="rId2"/>
          <a:stretch/>
        </p:blipFill>
        <p:spPr>
          <a:xfrm>
            <a:off x="3143160" y="2265840"/>
            <a:ext cx="3764160" cy="18853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Imagen 3"/>
          <p:cNvPicPr/>
          <p:nvPr/>
        </p:nvPicPr>
        <p:blipFill>
          <a:blip r:embed="rId2"/>
          <a:stretch/>
        </p:blipFill>
        <p:spPr>
          <a:xfrm>
            <a:off x="2523600" y="1426320"/>
            <a:ext cx="5047920" cy="3745440"/>
          </a:xfrm>
          <a:prstGeom prst="rect">
            <a:avLst/>
          </a:prstGeom>
          <a:ln>
            <a:noFill/>
          </a:ln>
        </p:spPr>
      </p:pic>
      <p:sp>
        <p:nvSpPr>
          <p:cNvPr id="83" name="CustomShape 1"/>
          <p:cNvSpPr/>
          <p:nvPr/>
        </p:nvSpPr>
        <p:spPr>
          <a:xfrm>
            <a:off x="0" y="277920"/>
            <a:ext cx="771732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CU" sz="2400" b="0" strike="noStrike" spc="-1">
                <a:solidFill>
                  <a:srgbClr val="FFFFFF"/>
                </a:solidFill>
                <a:latin typeface="Arial"/>
                <a:ea typeface="DejaVu Sans"/>
              </a:rPr>
              <a:t>Diagrama en el que se explican los pasos de envío de un mensaje de correo electrónico. </a:t>
            </a:r>
            <a:endParaRPr lang="es-CU"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31760" y="1368000"/>
            <a:ext cx="9707040" cy="1082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08000" algn="just">
              <a:lnSpc>
                <a:spcPct val="100000"/>
              </a:lnSpc>
              <a:spcAft>
                <a:spcPts val="1148"/>
              </a:spcAft>
            </a:pPr>
            <a:r>
              <a:rPr lang="es-CU" sz="2000" b="0" strike="noStrike" spc="-1">
                <a:solidFill>
                  <a:srgbClr val="000000"/>
                </a:solidFill>
                <a:latin typeface="Arial"/>
                <a:ea typeface="DejaVu Sans"/>
              </a:rPr>
              <a:t>La </a:t>
            </a:r>
            <a:r>
              <a:rPr lang="es-CU" sz="2000" b="1" i="1" strike="noStrike" spc="-1">
                <a:solidFill>
                  <a:srgbClr val="000000"/>
                </a:solidFill>
                <a:latin typeface="Arial"/>
                <a:ea typeface="DejaVu Sans"/>
              </a:rPr>
              <a:t>autenticación</a:t>
            </a:r>
            <a:r>
              <a:rPr lang="es-CU" sz="2000" b="0" strike="noStrike" spc="-1">
                <a:solidFill>
                  <a:srgbClr val="000000"/>
                </a:solidFill>
                <a:latin typeface="Arial"/>
                <a:ea typeface="DejaVu Sans"/>
              </a:rPr>
              <a:t> del correo electrónico consiste en verificar que nuestro remitente somos nosotros y no otros, y establecer así una relación segura entre la persona que recibe nuestro correo y nosotros mismos.</a:t>
            </a:r>
            <a:endParaRPr lang="es-CU" sz="2000" b="0" strike="noStrike" spc="-1">
              <a:latin typeface="Arial"/>
            </a:endParaRPr>
          </a:p>
        </p:txBody>
      </p:sp>
      <p:pic>
        <p:nvPicPr>
          <p:cNvPr id="85" name="Imagen 45"/>
          <p:cNvPicPr/>
          <p:nvPr/>
        </p:nvPicPr>
        <p:blipFill>
          <a:blip r:embed="rId2"/>
          <a:stretch/>
        </p:blipFill>
        <p:spPr>
          <a:xfrm>
            <a:off x="2321640" y="2450520"/>
            <a:ext cx="5380920" cy="2903760"/>
          </a:xfrm>
          <a:prstGeom prst="rect">
            <a:avLst/>
          </a:prstGeom>
          <a:ln>
            <a:noFill/>
          </a:ln>
        </p:spPr>
      </p:pic>
      <p:pic>
        <p:nvPicPr>
          <p:cNvPr id="86" name="Imagen 46"/>
          <p:cNvPicPr/>
          <p:nvPr/>
        </p:nvPicPr>
        <p:blipFill>
          <a:blip r:embed="rId3"/>
          <a:stretch/>
        </p:blipFill>
        <p:spPr>
          <a:xfrm>
            <a:off x="7666200" y="77040"/>
            <a:ext cx="2354760" cy="1173600"/>
          </a:xfrm>
          <a:prstGeom prst="rect">
            <a:avLst/>
          </a:prstGeom>
          <a:ln>
            <a:noFill/>
          </a:ln>
        </p:spPr>
      </p:pic>
      <p:sp>
        <p:nvSpPr>
          <p:cNvPr id="87" name="CustomShape 2"/>
          <p:cNvSpPr/>
          <p:nvPr/>
        </p:nvSpPr>
        <p:spPr>
          <a:xfrm>
            <a:off x="0" y="402480"/>
            <a:ext cx="75999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CU" sz="2800" b="0" i="1" strike="noStrike" spc="-1">
                <a:solidFill>
                  <a:srgbClr val="FFFFFF"/>
                </a:solidFill>
                <a:latin typeface="Arial"/>
                <a:ea typeface="DejaVu Sans"/>
              </a:rPr>
              <a:t>Correo Autenticado</a:t>
            </a:r>
            <a:endParaRPr lang="es-CU"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533880" y="1565280"/>
            <a:ext cx="9033840" cy="161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CU" sz="2000" b="1" strike="noStrike" spc="-1">
                <a:solidFill>
                  <a:srgbClr val="000000"/>
                </a:solidFill>
                <a:latin typeface="Arial"/>
                <a:ea typeface="DejaVu Sans"/>
              </a:rPr>
              <a:t>El DKIM, el SPF, y el DMARC</a:t>
            </a:r>
            <a:r>
              <a:rPr lang="es-CU" sz="2000" b="0" strike="noStrike" spc="-1">
                <a:solidFill>
                  <a:srgbClr val="000000"/>
                </a:solidFill>
                <a:latin typeface="Arial"/>
                <a:ea typeface="DejaVu Sans"/>
              </a:rPr>
              <a:t> son protocolos de autenticación email. Los 3 se usan para proteger a los remitentes de una posible suplantación de identidad por terceros. Los 3 se usan para proteger a los destinatarios y les ayudan a identificar a los remitentes y categorizar sus emails como legítimos o como spam.</a:t>
            </a:r>
            <a:endParaRPr lang="es-CU" sz="2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87840" y="1512000"/>
            <a:ext cx="9729000" cy="111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CU" sz="2000" b="0" strike="noStrike" spc="-1">
                <a:solidFill>
                  <a:srgbClr val="000000"/>
                </a:solidFill>
                <a:latin typeface="Arial"/>
                <a:ea typeface="DejaVu Sans"/>
              </a:rPr>
              <a:t>El </a:t>
            </a:r>
            <a:r>
              <a:rPr lang="es-CU" sz="2000" b="1" i="1" strike="noStrike" spc="-1">
                <a:solidFill>
                  <a:srgbClr val="000000"/>
                </a:solidFill>
                <a:latin typeface="Arial"/>
                <a:ea typeface="DejaVu Sans"/>
              </a:rPr>
              <a:t>cifrado</a:t>
            </a:r>
            <a:r>
              <a:rPr lang="es-CU" sz="2000" b="0" strike="noStrike" spc="-1">
                <a:solidFill>
                  <a:srgbClr val="000000"/>
                </a:solidFill>
                <a:latin typeface="Arial"/>
                <a:ea typeface="DejaVu Sans"/>
              </a:rPr>
              <a:t> del correo electrónico es el proceso de codificación de un mensaje para que no pueda ser leído por nadie que no tenga la clave. La autentificación del correo electrónico consiste en verificar que el mensaje procede de un remitente legítimo y no de un atacante que ha obtenido su clave</a:t>
            </a:r>
            <a:endParaRPr lang="es-CU" sz="2000" b="0" strike="noStrike" spc="-1">
              <a:latin typeface="Arial"/>
            </a:endParaRPr>
          </a:p>
        </p:txBody>
      </p:sp>
      <p:sp>
        <p:nvSpPr>
          <p:cNvPr id="90" name="CustomShape 2"/>
          <p:cNvSpPr/>
          <p:nvPr/>
        </p:nvSpPr>
        <p:spPr>
          <a:xfrm>
            <a:off x="0" y="387720"/>
            <a:ext cx="7709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CU" sz="2800" b="0" i="1" strike="noStrike" spc="-1">
                <a:solidFill>
                  <a:srgbClr val="FFFFFF"/>
                </a:solidFill>
                <a:latin typeface="Arial"/>
                <a:ea typeface="DejaVu Sans"/>
              </a:rPr>
              <a:t>Correo Cifrado</a:t>
            </a:r>
            <a:endParaRPr lang="es-CU" sz="2800" b="0" strike="noStrike" spc="-1">
              <a:latin typeface="Arial"/>
            </a:endParaRPr>
          </a:p>
        </p:txBody>
      </p:sp>
      <p:pic>
        <p:nvPicPr>
          <p:cNvPr id="91" name="Imagen 6"/>
          <p:cNvPicPr/>
          <p:nvPr/>
        </p:nvPicPr>
        <p:blipFill>
          <a:blip r:embed="rId2"/>
          <a:stretch/>
        </p:blipFill>
        <p:spPr>
          <a:xfrm>
            <a:off x="7710120" y="0"/>
            <a:ext cx="2369880" cy="1265040"/>
          </a:xfrm>
          <a:prstGeom prst="rect">
            <a:avLst/>
          </a:prstGeom>
          <a:ln>
            <a:noFill/>
          </a:ln>
        </p:spPr>
      </p:pic>
      <p:pic>
        <p:nvPicPr>
          <p:cNvPr id="92" name="Imagen 7"/>
          <p:cNvPicPr/>
          <p:nvPr/>
        </p:nvPicPr>
        <p:blipFill>
          <a:blip r:embed="rId3"/>
          <a:stretch/>
        </p:blipFill>
        <p:spPr>
          <a:xfrm>
            <a:off x="1900800" y="2872800"/>
            <a:ext cx="6190920" cy="2679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106200" y="4539240"/>
            <a:ext cx="9860400" cy="935640"/>
          </a:xfrm>
          <a:prstGeom prst="rect">
            <a:avLst/>
          </a:prstGeom>
          <a:noFill/>
          <a:ln>
            <a:noFill/>
          </a:ln>
        </p:spPr>
        <p:txBody>
          <a:bodyPr lIns="0" tIns="0" rIns="0" bIns="0" anchor="ctr"/>
          <a:lstStyle/>
          <a:p>
            <a:pPr algn="just">
              <a:lnSpc>
                <a:spcPct val="90000"/>
              </a:lnSpc>
            </a:pPr>
            <a:r>
              <a:rPr lang="en-US" sz="2000" b="0" strike="noStrike" spc="-1">
                <a:solidFill>
                  <a:srgbClr val="000000"/>
                </a:solidFill>
                <a:latin typeface="Arial"/>
                <a:ea typeface="DejaVu Sans"/>
              </a:rPr>
              <a:t>TLS (Seguridad en la capa de transporte) </a:t>
            </a:r>
            <a:r>
              <a:rPr lang="en-US" sz="2000" b="1" strike="noStrike" spc="-1">
                <a:solidFill>
                  <a:srgbClr val="000000"/>
                </a:solidFill>
                <a:latin typeface="Arial"/>
                <a:ea typeface="DejaVu Sans"/>
              </a:rPr>
              <a:t>es un protocolo de Internet estándar que cifra los correos para proteger su privacidad y entregarlos de manera segura</a:t>
            </a:r>
            <a:r>
              <a:rPr lang="en-US" sz="2000" b="0" strike="noStrike" spc="-1">
                <a:solidFill>
                  <a:srgbClr val="000000"/>
                </a:solidFill>
                <a:latin typeface="Arial"/>
                <a:ea typeface="DejaVu Sans"/>
              </a:rPr>
              <a:t>. Con él se evita el acceso no autorizado al correo cuando pasa por las conexiones a Internet.</a:t>
            </a:r>
            <a:endParaRPr lang="en-US" sz="2000" b="0" strike="noStrike" spc="-1">
              <a:solidFill>
                <a:srgbClr val="000000"/>
              </a:solidFill>
              <a:latin typeface="Arial"/>
            </a:endParaRPr>
          </a:p>
        </p:txBody>
      </p:sp>
      <p:sp>
        <p:nvSpPr>
          <p:cNvPr id="94" name="CustomShape 2"/>
          <p:cNvSpPr/>
          <p:nvPr/>
        </p:nvSpPr>
        <p:spPr>
          <a:xfrm>
            <a:off x="263520" y="1697040"/>
            <a:ext cx="9421560" cy="972720"/>
          </a:xfrm>
          <a:prstGeom prst="rect">
            <a:avLst/>
          </a:prstGeom>
          <a:noFill/>
          <a:ln>
            <a:noFill/>
          </a:ln>
        </p:spPr>
        <p:style>
          <a:lnRef idx="0">
            <a:scrgbClr r="0" g="0" b="0"/>
          </a:lnRef>
          <a:fillRef idx="0">
            <a:scrgbClr r="0" g="0" b="0"/>
          </a:fillRef>
          <a:effectRef idx="0">
            <a:scrgbClr r="0" g="0" b="0"/>
          </a:effectRef>
          <a:fontRef idx="minor"/>
        </p:style>
      </p:sp>
      <p:sp>
        <p:nvSpPr>
          <p:cNvPr id="95" name="CustomShape 3"/>
          <p:cNvSpPr/>
          <p:nvPr/>
        </p:nvSpPr>
        <p:spPr>
          <a:xfrm>
            <a:off x="106200" y="1349640"/>
            <a:ext cx="97362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CU" sz="1800" b="1" strike="noStrike" spc="-1">
                <a:solidFill>
                  <a:srgbClr val="000000"/>
                </a:solidFill>
                <a:latin typeface="Arial"/>
                <a:ea typeface="DejaVu Sans"/>
              </a:rPr>
              <a:t>SSL es un protocolo de Internet estándar para servidores y navegadores</a:t>
            </a:r>
            <a:r>
              <a:rPr lang="es-CU" sz="1800" b="0" strike="noStrike" spc="-1">
                <a:solidFill>
                  <a:srgbClr val="000000"/>
                </a:solidFill>
                <a:latin typeface="Arial"/>
                <a:ea typeface="DejaVu Sans"/>
              </a:rPr>
              <a:t>. SSL crea conexiones cifradas para asegurar la privacidad y seguridad de los datos que se transmiten entre estos sistemas.</a:t>
            </a:r>
            <a:endParaRPr lang="es-CU" sz="1800" b="0" strike="noStrike" spc="-1">
              <a:latin typeface="Arial"/>
            </a:endParaRPr>
          </a:p>
        </p:txBody>
      </p:sp>
      <p:sp>
        <p:nvSpPr>
          <p:cNvPr id="96" name="CustomShape 4"/>
          <p:cNvSpPr/>
          <p:nvPr/>
        </p:nvSpPr>
        <p:spPr>
          <a:xfrm>
            <a:off x="0" y="472320"/>
            <a:ext cx="77245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CU" sz="2800" b="0" strike="noStrike" spc="-1">
                <a:solidFill>
                  <a:srgbClr val="FFFFFF"/>
                </a:solidFill>
                <a:latin typeface="Arial"/>
                <a:ea typeface="DejaVu Sans"/>
              </a:rPr>
              <a:t>Protocolos de cifrado usados</a:t>
            </a:r>
            <a:endParaRPr lang="es-CU" sz="2800" b="0" strike="noStrike" spc="-1">
              <a:latin typeface="Arial"/>
            </a:endParaRPr>
          </a:p>
        </p:txBody>
      </p:sp>
      <p:pic>
        <p:nvPicPr>
          <p:cNvPr id="97" name="Imagen 2"/>
          <p:cNvPicPr/>
          <p:nvPr/>
        </p:nvPicPr>
        <p:blipFill>
          <a:blip r:embed="rId2"/>
          <a:stretch/>
        </p:blipFill>
        <p:spPr>
          <a:xfrm>
            <a:off x="2677320" y="2092320"/>
            <a:ext cx="4615560" cy="2230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0" y="216000"/>
            <a:ext cx="7717320" cy="935640"/>
          </a:xfrm>
          <a:prstGeom prst="rect">
            <a:avLst/>
          </a:prstGeom>
          <a:noFill/>
          <a:ln>
            <a:noFill/>
          </a:ln>
        </p:spPr>
        <p:txBody>
          <a:bodyPr lIns="0" tIns="0" rIns="0" bIns="0" anchor="ctr"/>
          <a:lstStyle/>
          <a:p>
            <a:pPr algn="ctr">
              <a:lnSpc>
                <a:spcPct val="90000"/>
              </a:lnSpc>
            </a:pPr>
            <a:r>
              <a:rPr lang="en-US" sz="2400" b="0" strike="noStrike" spc="-1">
                <a:solidFill>
                  <a:srgbClr val="FFFFFF"/>
                </a:solidFill>
                <a:latin typeface="Arial"/>
                <a:ea typeface="DejaVu Sans"/>
              </a:rPr>
              <a:t>Ejemplo</a:t>
            </a:r>
            <a:endParaRPr lang="en-US" sz="2400" b="0" strike="noStrike" spc="-1">
              <a:solidFill>
                <a:srgbClr val="000000"/>
              </a:solidFill>
              <a:latin typeface="Arial"/>
            </a:endParaRPr>
          </a:p>
        </p:txBody>
      </p:sp>
      <p:sp>
        <p:nvSpPr>
          <p:cNvPr id="99" name="CustomShape 2"/>
          <p:cNvSpPr/>
          <p:nvPr/>
        </p:nvSpPr>
        <p:spPr>
          <a:xfrm>
            <a:off x="1558080" y="1258200"/>
            <a:ext cx="6100560" cy="441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CU" sz="1800" b="1" i="1" strike="noStrike" spc="-1">
                <a:solidFill>
                  <a:srgbClr val="000000"/>
                </a:solidFill>
                <a:latin typeface="Arial"/>
                <a:ea typeface="Arial"/>
              </a:rPr>
              <a:t>Configuración de cliente de correo desde móvil para cuentas@infomed.cu</a:t>
            </a:r>
            <a:endParaRPr lang="es-CU" sz="1800" b="0" strike="noStrike" spc="-1">
              <a:latin typeface="Arial"/>
            </a:endParaRPr>
          </a:p>
          <a:p>
            <a:pPr algn="ctr">
              <a:lnSpc>
                <a:spcPct val="100000"/>
              </a:lnSpc>
            </a:pPr>
            <a:endParaRPr lang="es-CU" sz="1800" b="0" strike="noStrike" spc="-1">
              <a:latin typeface="Arial"/>
            </a:endParaRPr>
          </a:p>
          <a:p>
            <a:pPr>
              <a:lnSpc>
                <a:spcPct val="100000"/>
              </a:lnSpc>
            </a:pPr>
            <a:r>
              <a:rPr lang="es-CU" sz="1600" b="1" u="sng" strike="noStrike" spc="-1">
                <a:solidFill>
                  <a:srgbClr val="000000"/>
                </a:solidFill>
                <a:uFillTx/>
                <a:latin typeface="Arial"/>
                <a:ea typeface="Arial"/>
              </a:rPr>
              <a:t>Servidor de Correo Entrante(Recepción de Correo)</a:t>
            </a:r>
            <a:endParaRPr lang="es-CU" sz="1600" b="0" strike="noStrike" spc="-1">
              <a:latin typeface="Arial"/>
            </a:endParaRPr>
          </a:p>
          <a:p>
            <a:pPr>
              <a:lnSpc>
                <a:spcPct val="100000"/>
              </a:lnSpc>
            </a:pPr>
            <a:r>
              <a:rPr lang="es-CU" sz="1200" b="1" strike="noStrike" spc="-1">
                <a:solidFill>
                  <a:srgbClr val="000000"/>
                </a:solidFill>
                <a:latin typeface="Arial"/>
                <a:ea typeface="Arial"/>
              </a:rPr>
              <a:t>Servidor de Correo(</a:t>
            </a:r>
            <a:r>
              <a:rPr lang="es-CU" sz="1200" b="1" strike="noStrike" spc="-1">
                <a:solidFill>
                  <a:srgbClr val="FF0000"/>
                </a:solidFill>
                <a:latin typeface="Arial"/>
                <a:ea typeface="Arial"/>
              </a:rPr>
              <a:t>pop3</a:t>
            </a:r>
            <a:r>
              <a:rPr lang="es-CU" sz="1200" b="0" strike="noStrike" spc="-1">
                <a:solidFill>
                  <a:srgbClr val="000000"/>
                </a:solidFill>
                <a:latin typeface="Arial"/>
                <a:ea typeface="Arial"/>
              </a:rPr>
              <a:t>): pop3a.sld.cu (pop3)                    </a:t>
            </a:r>
            <a:r>
              <a:rPr lang="es-CU" sz="1200" b="1" strike="noStrike" spc="-1">
                <a:solidFill>
                  <a:srgbClr val="000000"/>
                </a:solidFill>
                <a:latin typeface="Arial"/>
                <a:ea typeface="Arial"/>
              </a:rPr>
              <a:t>Puerto</a:t>
            </a:r>
            <a:r>
              <a:rPr lang="es-CU" sz="1200" b="0" strike="noStrike" spc="-1">
                <a:solidFill>
                  <a:srgbClr val="000000"/>
                </a:solidFill>
                <a:latin typeface="Arial"/>
                <a:ea typeface="Arial"/>
              </a:rPr>
              <a:t>: 995</a:t>
            </a:r>
            <a:endParaRPr lang="es-CU" sz="1200" b="0" strike="noStrike" spc="-1">
              <a:latin typeface="Arial"/>
            </a:endParaRPr>
          </a:p>
          <a:p>
            <a:pPr>
              <a:lnSpc>
                <a:spcPct val="100000"/>
              </a:lnSpc>
            </a:pPr>
            <a:r>
              <a:rPr lang="es-CU" sz="1200" b="0" strike="noStrike" spc="-1">
                <a:solidFill>
                  <a:srgbClr val="000000"/>
                </a:solidFill>
                <a:latin typeface="Arial"/>
                <a:ea typeface="Arial"/>
              </a:rPr>
              <a:t>Usuario: pepito</a:t>
            </a:r>
            <a:endParaRPr lang="es-CU" sz="1200" b="0" strike="noStrike" spc="-1">
              <a:latin typeface="Arial"/>
            </a:endParaRPr>
          </a:p>
          <a:p>
            <a:pPr>
              <a:lnSpc>
                <a:spcPct val="100000"/>
              </a:lnSpc>
            </a:pPr>
            <a:r>
              <a:rPr lang="es-CU" sz="1200" b="0" strike="noStrike" spc="-1">
                <a:solidFill>
                  <a:srgbClr val="000000"/>
                </a:solidFill>
                <a:latin typeface="Arial"/>
                <a:ea typeface="Arial"/>
              </a:rPr>
              <a:t>Seguridad: SSL en puerto dedicado Autenticación: contraseña</a:t>
            </a:r>
            <a:endParaRPr lang="es-CU" sz="1200" b="0" strike="noStrike" spc="-1">
              <a:latin typeface="Arial"/>
            </a:endParaRPr>
          </a:p>
          <a:p>
            <a:pPr>
              <a:lnSpc>
                <a:spcPct val="100000"/>
              </a:lnSpc>
            </a:pPr>
            <a:r>
              <a:rPr lang="es-CU" sz="1200" b="0" strike="noStrike" spc="-1">
                <a:solidFill>
                  <a:srgbClr val="000000"/>
                </a:solidFill>
                <a:latin typeface="Arial"/>
                <a:ea typeface="Arial"/>
              </a:rPr>
              <a:t>-----------------------------------------------o---------------------------------------------------------</a:t>
            </a:r>
            <a:endParaRPr lang="es-CU" sz="1200" b="0" strike="noStrike" spc="-1">
              <a:latin typeface="Arial"/>
            </a:endParaRPr>
          </a:p>
          <a:p>
            <a:pPr>
              <a:lnSpc>
                <a:spcPct val="100000"/>
              </a:lnSpc>
            </a:pPr>
            <a:r>
              <a:rPr lang="es-CU" sz="1200" b="1" strike="noStrike" spc="-1">
                <a:solidFill>
                  <a:srgbClr val="000000"/>
                </a:solidFill>
                <a:latin typeface="Arial"/>
                <a:ea typeface="Arial"/>
              </a:rPr>
              <a:t>Servidor de Correo(</a:t>
            </a:r>
            <a:r>
              <a:rPr lang="es-CU" sz="1200" b="1" strike="noStrike" spc="-1">
                <a:solidFill>
                  <a:srgbClr val="FF0000"/>
                </a:solidFill>
                <a:latin typeface="Arial"/>
                <a:ea typeface="Arial"/>
              </a:rPr>
              <a:t>imap</a:t>
            </a:r>
            <a:r>
              <a:rPr lang="es-CU" sz="1200" b="0" strike="noStrike" spc="-1">
                <a:solidFill>
                  <a:srgbClr val="000000"/>
                </a:solidFill>
                <a:latin typeface="Arial"/>
                <a:ea typeface="Arial"/>
              </a:rPr>
              <a:t>): imapa.sld.cu (imap)                      </a:t>
            </a:r>
            <a:r>
              <a:rPr lang="es-CU" sz="1200" b="1" strike="noStrike" spc="-1">
                <a:solidFill>
                  <a:srgbClr val="000000"/>
                </a:solidFill>
                <a:latin typeface="Arial"/>
                <a:ea typeface="Arial"/>
              </a:rPr>
              <a:t>Puerto</a:t>
            </a:r>
            <a:r>
              <a:rPr lang="es-CU" sz="1200" b="0" strike="noStrike" spc="-1">
                <a:solidFill>
                  <a:srgbClr val="000000"/>
                </a:solidFill>
                <a:latin typeface="Arial"/>
                <a:ea typeface="Arial"/>
              </a:rPr>
              <a:t>: 993</a:t>
            </a:r>
            <a:endParaRPr lang="es-CU" sz="1200" b="0" strike="noStrike" spc="-1">
              <a:latin typeface="Arial"/>
            </a:endParaRPr>
          </a:p>
          <a:p>
            <a:pPr>
              <a:lnSpc>
                <a:spcPct val="100000"/>
              </a:lnSpc>
            </a:pPr>
            <a:r>
              <a:rPr lang="es-CU" sz="1200" b="0" strike="noStrike" spc="-1">
                <a:solidFill>
                  <a:srgbClr val="000000"/>
                </a:solidFill>
                <a:latin typeface="Arial"/>
                <a:ea typeface="Arial"/>
              </a:rPr>
              <a:t>Tipo de Seguridad SSL/TLS(Aceptar todos los certificados)</a:t>
            </a:r>
            <a:endParaRPr lang="es-CU" sz="1200" b="0" strike="noStrike" spc="-1">
              <a:latin typeface="Arial"/>
            </a:endParaRPr>
          </a:p>
          <a:p>
            <a:pPr>
              <a:lnSpc>
                <a:spcPct val="100000"/>
              </a:lnSpc>
            </a:pPr>
            <a:r>
              <a:rPr lang="es-CU" sz="1200" b="1" strike="noStrike" spc="-1">
                <a:solidFill>
                  <a:srgbClr val="000000"/>
                </a:solidFill>
                <a:latin typeface="Arial"/>
                <a:ea typeface="Arial"/>
              </a:rPr>
              <a:t>Usuario</a:t>
            </a:r>
            <a:r>
              <a:rPr lang="es-CU" sz="1200" b="0" strike="noStrike" spc="-1">
                <a:solidFill>
                  <a:srgbClr val="000000"/>
                </a:solidFill>
                <a:latin typeface="Arial"/>
                <a:ea typeface="Arial"/>
              </a:rPr>
              <a:t>: pepito</a:t>
            </a:r>
            <a:endParaRPr lang="es-CU" sz="1200" b="0" strike="noStrike" spc="-1">
              <a:latin typeface="Arial"/>
            </a:endParaRPr>
          </a:p>
          <a:p>
            <a:pPr>
              <a:lnSpc>
                <a:spcPct val="100000"/>
              </a:lnSpc>
            </a:pPr>
            <a:r>
              <a:rPr lang="es-CU" sz="1200" b="1" strike="noStrike" spc="-1">
                <a:solidFill>
                  <a:srgbClr val="000000"/>
                </a:solidFill>
                <a:latin typeface="Arial"/>
                <a:ea typeface="Arial"/>
              </a:rPr>
              <a:t>Seguridad</a:t>
            </a:r>
            <a:r>
              <a:rPr lang="es-CU" sz="1200" b="0" strike="noStrike" spc="-1">
                <a:solidFill>
                  <a:srgbClr val="000000"/>
                </a:solidFill>
                <a:latin typeface="Arial"/>
                <a:ea typeface="Arial"/>
              </a:rPr>
              <a:t>: SSL en puerto dedicado Autenticación: contraseña</a:t>
            </a:r>
            <a:endParaRPr lang="es-CU" sz="1200" b="0" strike="noStrike" spc="-1">
              <a:latin typeface="Arial"/>
            </a:endParaRPr>
          </a:p>
          <a:p>
            <a:pPr>
              <a:lnSpc>
                <a:spcPct val="100000"/>
              </a:lnSpc>
            </a:pPr>
            <a:r>
              <a:rPr lang="es-CU" sz="1200" b="0" strike="noStrike" spc="-1">
                <a:solidFill>
                  <a:srgbClr val="000000"/>
                </a:solidFill>
                <a:latin typeface="Arial"/>
                <a:ea typeface="Arial"/>
              </a:rPr>
              <a:t>______________________________________________________________________________________________________________________________</a:t>
            </a:r>
            <a:endParaRPr lang="es-CU" sz="1200" b="0" strike="noStrike" spc="-1">
              <a:latin typeface="Arial"/>
            </a:endParaRPr>
          </a:p>
          <a:p>
            <a:pPr>
              <a:lnSpc>
                <a:spcPct val="100000"/>
              </a:lnSpc>
            </a:pPr>
            <a:endParaRPr lang="es-CU" sz="1200" b="0" strike="noStrike" spc="-1">
              <a:latin typeface="Arial"/>
            </a:endParaRPr>
          </a:p>
          <a:p>
            <a:pPr algn="ctr">
              <a:lnSpc>
                <a:spcPct val="100000"/>
              </a:lnSpc>
            </a:pPr>
            <a:r>
              <a:rPr lang="es-CU" sz="1600" b="1" u="sng" strike="noStrike" spc="-1">
                <a:solidFill>
                  <a:srgbClr val="000000"/>
                </a:solidFill>
                <a:uFillTx/>
                <a:latin typeface="Arial"/>
                <a:ea typeface="Arial"/>
              </a:rPr>
              <a:t>Servidor de Correo Saliente</a:t>
            </a:r>
            <a:endParaRPr lang="es-CU" sz="1600" b="0" strike="noStrike" spc="-1">
              <a:latin typeface="Arial"/>
            </a:endParaRPr>
          </a:p>
          <a:p>
            <a:pPr algn="ctr">
              <a:lnSpc>
                <a:spcPct val="100000"/>
              </a:lnSpc>
            </a:pPr>
            <a:endParaRPr lang="es-CU" sz="1600" b="0" strike="noStrike" spc="-1">
              <a:latin typeface="Arial"/>
            </a:endParaRPr>
          </a:p>
          <a:p>
            <a:pPr>
              <a:lnSpc>
                <a:spcPct val="100000"/>
              </a:lnSpc>
            </a:pPr>
            <a:r>
              <a:rPr lang="es-CU" sz="1200" b="1" strike="noStrike" spc="-1">
                <a:solidFill>
                  <a:srgbClr val="000000"/>
                </a:solidFill>
                <a:latin typeface="Arial"/>
                <a:ea typeface="Arial"/>
              </a:rPr>
              <a:t>Servidor smtp</a:t>
            </a:r>
            <a:r>
              <a:rPr lang="es-CU" sz="1200" b="0" strike="noStrike" spc="-1">
                <a:solidFill>
                  <a:srgbClr val="000000"/>
                </a:solidFill>
                <a:latin typeface="Arial"/>
                <a:ea typeface="Arial"/>
              </a:rPr>
              <a:t>: smtpa.sld.cu                                                    </a:t>
            </a:r>
            <a:r>
              <a:rPr lang="es-CU" sz="1200" b="1" strike="noStrike" spc="-1">
                <a:solidFill>
                  <a:srgbClr val="000000"/>
                </a:solidFill>
                <a:latin typeface="Arial"/>
                <a:ea typeface="Arial"/>
              </a:rPr>
              <a:t>Puerto</a:t>
            </a:r>
            <a:r>
              <a:rPr lang="es-CU" sz="1200" b="0" strike="noStrike" spc="-1">
                <a:solidFill>
                  <a:srgbClr val="000000"/>
                </a:solidFill>
                <a:latin typeface="Arial"/>
                <a:ea typeface="Arial"/>
              </a:rPr>
              <a:t>: 587</a:t>
            </a:r>
            <a:endParaRPr lang="es-CU" sz="1200" b="0" strike="noStrike" spc="-1">
              <a:latin typeface="Arial"/>
            </a:endParaRPr>
          </a:p>
          <a:p>
            <a:pPr>
              <a:lnSpc>
                <a:spcPct val="100000"/>
              </a:lnSpc>
            </a:pPr>
            <a:r>
              <a:rPr lang="es-CU" sz="1200" b="1" strike="noStrike" spc="-1">
                <a:solidFill>
                  <a:srgbClr val="000000"/>
                </a:solidFill>
                <a:latin typeface="Arial"/>
                <a:ea typeface="Arial"/>
              </a:rPr>
              <a:t>Tipo de Seguridad</a:t>
            </a:r>
            <a:r>
              <a:rPr lang="es-CU" sz="1200" b="0" strike="noStrike" spc="-1">
                <a:solidFill>
                  <a:srgbClr val="000000"/>
                </a:solidFill>
                <a:latin typeface="Arial"/>
                <a:ea typeface="Arial"/>
              </a:rPr>
              <a:t>: START</a:t>
            </a:r>
            <a:r>
              <a:rPr lang="es-CU" sz="1200" b="1" strike="noStrike" spc="-1">
                <a:solidFill>
                  <a:srgbClr val="000000"/>
                </a:solidFill>
                <a:latin typeface="Arial"/>
                <a:ea typeface="Arial"/>
              </a:rPr>
              <a:t>TLS</a:t>
            </a:r>
            <a:r>
              <a:rPr lang="es-CU" sz="1200" b="0" strike="noStrike" spc="-1">
                <a:solidFill>
                  <a:srgbClr val="000000"/>
                </a:solidFill>
                <a:latin typeface="Arial"/>
                <a:ea typeface="Arial"/>
              </a:rPr>
              <a:t>(Aceptar todos los certificados)</a:t>
            </a:r>
            <a:endParaRPr lang="es-CU"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504000" y="216000"/>
            <a:ext cx="7019640" cy="935640"/>
          </a:xfrm>
          <a:prstGeom prst="rect">
            <a:avLst/>
          </a:prstGeom>
          <a:noFill/>
          <a:ln>
            <a:noFill/>
          </a:ln>
        </p:spPr>
        <p:txBody>
          <a:bodyPr lIns="0" tIns="0" rIns="0" bIns="0" anchor="ctr"/>
          <a:lstStyle/>
          <a:p>
            <a:r>
              <a:rPr lang="en-US" sz="1800" b="0" strike="noStrike" spc="-1">
                <a:solidFill>
                  <a:srgbClr val="000000"/>
                </a:solidFill>
                <a:latin typeface="Arial"/>
              </a:rPr>
              <a:t>ENVIO DE CORREO DESDE INFOMED</a:t>
            </a:r>
          </a:p>
        </p:txBody>
      </p:sp>
      <p:pic>
        <p:nvPicPr>
          <p:cNvPr id="101" name="Imagen 100"/>
          <p:cNvPicPr/>
          <p:nvPr/>
        </p:nvPicPr>
        <p:blipFill>
          <a:blip r:embed="rId2"/>
          <a:stretch/>
        </p:blipFill>
        <p:spPr>
          <a:xfrm>
            <a:off x="2016000" y="1600560"/>
            <a:ext cx="6048000" cy="35114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499</Words>
  <Application>Microsoft Office PowerPoint</Application>
  <PresentationFormat>Personalizado</PresentationFormat>
  <Paragraphs>36</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Arial</vt:lpstr>
      <vt:lpstr>DejaVu Sans</vt:lpstr>
      <vt:lpstr>Symbol</vt:lpstr>
      <vt:lpstr>Wingdings</vt:lpstr>
      <vt:lpstr>Office Theme</vt:lpstr>
      <vt:lpstr>Office Theme</vt:lpstr>
      <vt:lpstr>Servicio de Correo cifrado y autenticado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Blue</dc:title>
  <dc:subject/>
  <dc:creator/>
  <dc:description/>
  <cp:lastModifiedBy>Ily</cp:lastModifiedBy>
  <cp:revision>52</cp:revision>
  <dcterms:created xsi:type="dcterms:W3CDTF">2023-05-09T14:40:51Z</dcterms:created>
  <dcterms:modified xsi:type="dcterms:W3CDTF">2023-05-18T19:20:54Z</dcterms:modified>
  <dc:language>es-CU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